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4" r:id="rId4"/>
    <p:sldId id="262" r:id="rId5"/>
    <p:sldId id="260" r:id="rId6"/>
    <p:sldId id="263" r:id="rId7"/>
    <p:sldId id="267" r:id="rId8"/>
    <p:sldId id="268" r:id="rId9"/>
    <p:sldId id="269" r:id="rId10"/>
    <p:sldId id="270" r:id="rId11"/>
    <p:sldId id="275" r:id="rId12"/>
    <p:sldId id="274" r:id="rId13"/>
    <p:sldId id="273" r:id="rId14"/>
    <p:sldId id="279" r:id="rId15"/>
    <p:sldId id="278" r:id="rId16"/>
    <p:sldId id="281" r:id="rId17"/>
    <p:sldId id="282" r:id="rId18"/>
    <p:sldId id="283" r:id="rId19"/>
    <p:sldId id="284" r:id="rId20"/>
    <p:sldId id="286" r:id="rId21"/>
    <p:sldId id="285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259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19B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E29C-B0FD-464E-9BFE-F2D13EA8A5C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625-3A35-46D4-AC8C-0223C88D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92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E29C-B0FD-464E-9BFE-F2D13EA8A5C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625-3A35-46D4-AC8C-0223C88D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2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E29C-B0FD-464E-9BFE-F2D13EA8A5C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625-3A35-46D4-AC8C-0223C88D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4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E29C-B0FD-464E-9BFE-F2D13EA8A5C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625-3A35-46D4-AC8C-0223C88D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88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E29C-B0FD-464E-9BFE-F2D13EA8A5C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625-3A35-46D4-AC8C-0223C88D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64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E29C-B0FD-464E-9BFE-F2D13EA8A5C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625-3A35-46D4-AC8C-0223C88D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62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E29C-B0FD-464E-9BFE-F2D13EA8A5C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625-3A35-46D4-AC8C-0223C88D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25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E29C-B0FD-464E-9BFE-F2D13EA8A5C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625-3A35-46D4-AC8C-0223C88D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2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E29C-B0FD-464E-9BFE-F2D13EA8A5C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625-3A35-46D4-AC8C-0223C88D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48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E29C-B0FD-464E-9BFE-F2D13EA8A5C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625-3A35-46D4-AC8C-0223C88D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33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E29C-B0FD-464E-9BFE-F2D13EA8A5C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625-3A35-46D4-AC8C-0223C88D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52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0E29C-B0FD-464E-9BFE-F2D13EA8A5C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16625-3A35-46D4-AC8C-0223C88D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6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yazyki.ru/wp-content/uploads/2014/05/skor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6632"/>
            <a:ext cx="9146241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82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32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476672"/>
            <a:ext cx="799288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Ожидаемые </a:t>
            </a:r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результаты </a:t>
            </a:r>
          </a:p>
          <a:p>
            <a:pPr algn="just"/>
            <a:endParaRPr lang="ru-RU" sz="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развитие вариативных форм дошкольного образования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разработка и внедрение федеральных государственных образовательных стандартов дошкольного образования;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обновление основных образовательных программ дошкольного образования с учетом требований стандартов дошкольного образования;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just"/>
            <a:endParaRPr lang="ru-RU" sz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разработка и внедрение системы оценки качества дошкольного образования;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введение оценки деятельности организаций дошкольного образования на основе показателей эффективности их деятельности.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кадровое обеспечение системы дошкольного образования;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обеспечение обновления кадрового состава и привлечение молодых талантливых педагогов для работы в дошкольном образовании</a:t>
            </a:r>
          </a:p>
        </p:txBody>
      </p:sp>
    </p:spTree>
    <p:extLst>
      <p:ext uri="{BB962C8B-B14F-4D97-AF65-F5344CB8AC3E}">
        <p14:creationId xmlns:p14="http://schemas.microsoft.com/office/powerpoint/2010/main" val="19288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369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769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Статья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64.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Дошкольное образование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b="1" u="sng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Дошкольное </a:t>
            </a:r>
            <a:r>
              <a:rPr lang="ru-RU" b="1" u="sng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образование направлено на: </a:t>
            </a:r>
            <a:endParaRPr lang="ru-RU" b="1" u="sng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культуры,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физических, интеллектуальных, нравственных, эстетических и личностных качеств,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предпосылок учебной деятельности,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укрепление здоровья детей дошкольного возраста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Статья 64.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Дошкольное образование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дошкольного образования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направлены на 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деятельности. Освоение образовательных программ дошкольного образования не сопровождается проведением промежуточных аттестаций и итоговой аттестации обучающихся.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(законные представители)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обучающихся, обеспечивающие получение детьми дошкольного образования в форме семейного образования, имеют право на получение методической, психолого-педагогической, диагностической и консультативной помощи без взимания платы, в том числе в дошкольных образовательных организациях и общеобразовательных организациях, если в них созданы соответствующие консультационные центры. Обеспечение предоставления таких видов помощи осуществляется органами государственной власти субъектов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60339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369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769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152370"/>
            <a:ext cx="849694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rgbClr val="19B7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Объективная </a:t>
            </a:r>
            <a:r>
              <a:rPr lang="ru-RU" sz="28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значимость </a:t>
            </a:r>
            <a:endParaRPr lang="ru-RU" sz="2800" b="1" dirty="0" smtClean="0">
              <a:solidFill>
                <a:srgbClr val="19B7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введения </a:t>
            </a:r>
            <a:r>
              <a:rPr lang="ru-RU" sz="28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ФГОС ДО </a:t>
            </a:r>
            <a:endParaRPr lang="ru-RU" sz="2800" b="1" dirty="0" smtClean="0">
              <a:solidFill>
                <a:srgbClr val="19B7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ru-RU" sz="2000" b="1" dirty="0">
              <a:solidFill>
                <a:srgbClr val="19B7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Признание 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ступени ДО в системе общего </a:t>
            </a: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образования</a:t>
            </a:r>
          </a:p>
          <a:p>
            <a:pPr algn="just"/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Обеспечение качества, т.к. стандарт – гарант </a:t>
            </a:r>
            <a:endParaRPr lang="ru-RU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качества, обеспечивающий минимум содержания образования и требования к результатам образования </a:t>
            </a:r>
            <a:endParaRPr lang="ru-RU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Обеспечение 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непрерывности образования человека на разных ступенях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339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369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431" y="10477"/>
            <a:ext cx="9538231" cy="7120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496" y="10477"/>
            <a:ext cx="9260904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ПОНЯТИЯ, ИСПОЛЬЗУЕМЫЕ В СТАНДАРТЕ </a:t>
            </a: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ru-RU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dirty="0" smtClean="0">
                <a:solidFill>
                  <a:srgbClr val="19B70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Амплификация развития </a:t>
            </a:r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- максимальное обогащение личностного развития детей на основе широкого развертывания разнообразных видов деятельности, а также общения детей со сверстниками и взрослыми. </a:t>
            </a:r>
            <a:endParaRPr lang="ru-RU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19B70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Вариативность и разнообразие организационных форм дошкольного образования </a:t>
            </a:r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– обеспечение множественности отличающихся между собой форм получения образования, форм обучения, организаций, осуществляющих образовательную деятельность. </a:t>
            </a:r>
            <a:endParaRPr lang="ru-RU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19B70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Вариативность содержания образовательных программ </a:t>
            </a:r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– обеспечение разнообразия примерных основных образовательных программ. </a:t>
            </a:r>
            <a:endParaRPr lang="ru-RU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19B70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Взрослые</a:t>
            </a:r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– родители (законные представители), педагогические и иные работники образовательной организации. </a:t>
            </a:r>
            <a:endParaRPr lang="ru-RU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• </a:t>
            </a:r>
            <a:r>
              <a:rPr lang="ru-RU" sz="20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Государственное (муниципальное) задание </a:t>
            </a:r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– документ, устанавливающий требования к объему, качеству, составу, условиям, порядку и результатам оказания государственных (муниципальных) услуг, выполнения работ, финансовое обеспечение выполнения которых осуществляется за счет средств соответствующего бюджета бюджетной системы Российской Федерации. </a:t>
            </a:r>
            <a:endParaRPr lang="ru-RU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392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90"/>
            <a:ext cx="9144000" cy="6880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3" y="116632"/>
            <a:ext cx="878497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19B70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ru-RU" dirty="0" smtClean="0">
                <a:solidFill>
                  <a:srgbClr val="19B70D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Государственные гарантии уровня и качества образ</a:t>
            </a:r>
            <a:r>
              <a:rPr lang="ru-RU" sz="20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ования </a:t>
            </a:r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- единство обязательных требований к минимальному содержанию, условиям реализации основных образовательных программ и результатам их освоения на всей территории Российской Федерации.</a:t>
            </a:r>
          </a:p>
          <a:p>
            <a:endParaRPr lang="ru-RU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19B70D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19B70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ru-RU" dirty="0">
                <a:solidFill>
                  <a:srgbClr val="19B70D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Индивидуализация образования </a:t>
            </a:r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– построение образовательного процесса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</a:t>
            </a:r>
          </a:p>
          <a:p>
            <a:endParaRPr lang="ru-RU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19B70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ru-RU" dirty="0">
                <a:solidFill>
                  <a:srgbClr val="19B70D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Комплексная образовательная программа </a:t>
            </a:r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– программа, направленная на разностороннее развитие детей дошкольного возраста во всех основных образовательных областях, видах деятельности и/или культурных практиках. </a:t>
            </a:r>
            <a:endParaRPr lang="ru-RU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19B70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Основная </a:t>
            </a:r>
            <a:r>
              <a:rPr lang="ru-RU" sz="20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образовательная программа дошкольного образования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комплекс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характеристик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(объем, содержание, целевые ориентиры), организационно-педагогических условий и иных компонентов, самостоятельно разрабатываемый и утверждаемый организацией, осуществляющей образовательную деятельность.</a:t>
            </a:r>
          </a:p>
          <a:p>
            <a:endParaRPr lang="ru-RU" sz="1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615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188640"/>
            <a:ext cx="892899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16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Особые образовательные потребности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потребности конкретного обучающегося, связанные с его жизненной ситуацией и состоянием здоровья, определяющие особые условия получения им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Отношения в сфере образования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общественные отношения, возникающие в сфере образования в связи с реализацией права на образование, обеспечением государственных гарантий прав и свобод человека в сфере образования и созданием условий для реализации права на образование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Парциальная образовательная программа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программа, направленная на развитие детей дошкольного возраста в одной или нескольких образовательных областях, видах деятельности и/или культурных практиках.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16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Педагогическая диагностика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оценка индивидуального развития детей дошкольного возраста, связанная с оценкой эффективности педагогических действий и лежащая в основе их дальнейшего планирования.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16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Педагогический </a:t>
            </a:r>
            <a:r>
              <a:rPr lang="ru-RU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работник</a:t>
            </a:r>
            <a:r>
              <a:rPr lang="ru-RU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физическое лицо, которое состоит в трудовых, служебных отношениях с организацией, осуществляющей образовательную деятельность, и выполняет обязанности по обучению, воспитанию обучающихся и (или) организации образовательной деятельности. К педагогическим работникам в том числе относятся: воспитатель, музыкальный руководитель, педагог дополнительного образования, педагог-организатор, социальный педагог, педагог-психолог, старший педагог дополнительного образования, старший воспитатель,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учитель, учитель-логопед, учитель-дефектолог. </a:t>
            </a:r>
          </a:p>
        </p:txBody>
      </p:sp>
    </p:spTree>
    <p:extLst>
      <p:ext uri="{BB962C8B-B14F-4D97-AF65-F5344CB8AC3E}">
        <p14:creationId xmlns:p14="http://schemas.microsoft.com/office/powerpoint/2010/main" val="2693435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60" y="-9673"/>
            <a:ext cx="9199886" cy="686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116632"/>
            <a:ext cx="892899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Развивающая предметно-пространственная среда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часть образовательной среды, представленная специально организованным пространством (помещениями, участком и т.п.), материалами, оборудованием и инвентарем для развития детей дошкольного возраста в соответствии с особенностями каждого возрастного этапа, охраны и укрепления их здоровья, учёта особенностей и коррекции недостатков их развития.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16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Разнообразие детства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многообразие вариантов протекания периода дошкольного детства, определяемое индивидуальными особенностями самих детей, включая их психофизиологические особенности, в том числе ограниченные возможности здоровья, а также индивидуальными особенностями и возможностями их родителей (законных представителей), социокультурными, региональными, национальными, языковыми, религиозными, экономическими и другими особенностями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b="1" dirty="0" smtClean="0">
              <a:solidFill>
                <a:srgbClr val="19B7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600" b="1" dirty="0" smtClean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16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Ранняя помощь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семейно-ориентированная комплексная психолого-педагогическая и медико-социальная помощь детям младенческого и раннего возраста, у которых выявлены нарушения в развитии различных функций или отклонения от них, либо риски их возникновения в более старшем возрасте, и находящимся в кризисных ситуациях семьям, воспитывающим таких детей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1600" b="1" dirty="0" err="1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Самоценность</a:t>
            </a:r>
            <a:r>
              <a:rPr lang="ru-RU" sz="16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детства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понимание (рассмотрение) детства как периода жизни значимого самого по себе, без всяких условий; значимого тем, что происходит с ребенком сейчас, а не тем, что этот период есть период подготовки к следующему периоду.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19B7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16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Социальная ситуация развития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сложившаяся система взаимоотношений ребенка с окружающим социальным миром, представленным, в первую очередь, взрослыми и другими детьми.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73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60" y="-9673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836712"/>
            <a:ext cx="712879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Специальные условия образования </a:t>
            </a:r>
            <a:r>
              <a:rPr lang="ru-RU" dirty="0"/>
              <a:t>-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специальные образовательные программы, методы и средства обучения, учебники, учебные пособия, дидактические и наглядные материалы, технические средства обучения коллективного и индивидуального пользования (включая специальные), средства коммуникации и связи,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сурдоперевод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при реализации образовательных программ, адаптация образовательных учреждений и прилегающих к ним территорий для свободного доступа всех категорий лиц с ограниченными возможностями здоровья, а также педагогические, психолого-педагогические, медицинские, социальные и иные услуги, обеспечивающие адаптивную среду образования и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безбарьерную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среду жизнедеятельности, без которых освоение образовательных программ лицами с ограниченными возможностями здоровья затруднено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561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369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769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60" y="-9673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02"/>
            <a:ext cx="9111840" cy="677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52368"/>
            <a:ext cx="911183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ОБЩИЕ ПОЛОЖЕНИЯ </a:t>
            </a:r>
            <a:endParaRPr lang="ru-RU" sz="2400" b="1" dirty="0" smtClean="0">
              <a:solidFill>
                <a:srgbClr val="19B7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dirty="0" smtClean="0"/>
              <a:t>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Стандарт разработан на основе Конвенции ООН о правах ребёнка, Конституции Российской Федерации, законодательства Российской Федерации, в соответствии с которыми утверждаются следующие базовые ценности российского дошкольного образования: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поддержки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специфики и разнообразия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детства:</a:t>
            </a:r>
          </a:p>
          <a:p>
            <a:pPr algn="just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сохранения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уникальности и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самоценности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дошкольного детства как важного этапа в общем развитии человека;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личностно-развивающий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гуманистический характер взаимодействия взрослых и детей;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уважение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личности ребенка как обязательное требование ко всем взрослым участникам образовательного процесса;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осуществление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образовательного процесса в формах, специфических для детей данной возрастной группы, прежде всего, в форме игры, познавательной и исследовательской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541318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260648"/>
            <a:ext cx="892899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Разнообразие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детства </a:t>
            </a: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Стандарт </a:t>
            </a:r>
            <a:r>
              <a:rPr lang="ru-RU" dirty="0"/>
              <a:t>обеспечивает возможность учёта региональных, национальных, этнокультурных и других особенностей народов Российской Федерации при разработке и реализации Программы. </a:t>
            </a:r>
            <a:endParaRPr lang="ru-RU" dirty="0" smtClean="0"/>
          </a:p>
          <a:p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Стандарт отражает социально-культурные, общественно-государственные ожидания относительно уровня дошкольного образования, которые, в свою очередь, являются ориентирами для учредителей дошкольных Организаций, специалистов системы образования, семей воспитанников и широкой общественности. </a:t>
            </a:r>
            <a:endParaRPr lang="ru-RU" dirty="0" smtClean="0"/>
          </a:p>
          <a:p>
            <a:endParaRPr lang="ru-RU" dirty="0"/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разработке Стандарта учтены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 особые </a:t>
            </a:r>
            <a:r>
              <a:rPr lang="ru-RU" dirty="0"/>
              <a:t>образовательные потребности отдельных категорий детей, в том числе с ограниченными возможностями здоровья; </a:t>
            </a:r>
            <a:endParaRPr lang="ru-RU" dirty="0" smtClean="0"/>
          </a:p>
          <a:p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возможности освоения ребёнком Программы на разных этапах её 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38076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&amp;SHcy;&amp;acy;&amp;bcy;&amp;lcy;&amp;ocy;&amp;ncy; &amp;pcy;&amp;rcy;&amp;iecy;&amp;zcy;&amp;iecy;&amp;ncy;&amp;tcy;&amp;acy;&amp;tscy;&amp;icy;&amp;icy; &quot;&amp;Icy;&amp;Kcy;&amp;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8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81235" y="600364"/>
            <a:ext cx="4562765" cy="597086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ДОШКОЛЬНОГО ОБРАЗОВАНИЯ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(ФГОС ДО): содержание и механизмы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</a:p>
          <a:p>
            <a:pPr>
              <a:lnSpc>
                <a:spcPct val="150000"/>
              </a:lnSpc>
            </a:pP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sz="2000" b="1" i="1" dirty="0">
                <a:solidFill>
                  <a:srgbClr val="002060"/>
                </a:solidFill>
              </a:rPr>
              <a:t>Романенко Т. В.,</a:t>
            </a:r>
          </a:p>
          <a:p>
            <a:pPr algn="r"/>
            <a:r>
              <a:rPr lang="ru-RU" altLang="ru-RU" sz="2000" b="1" i="1" dirty="0">
                <a:solidFill>
                  <a:srgbClr val="002060"/>
                </a:solidFill>
              </a:rPr>
              <a:t>СП КДО КРИПК и ПРО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2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46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4766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7505" y="116632"/>
            <a:ext cx="8928992" cy="66787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 утверждает основные принципы дошкольного образования: 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полноценного проживания ребёнком всех этапов детства (младенческого, раннего и дошкольного возраста), обогащения (амплификации) детского развития; </a:t>
            </a:r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индивидуализации дошкольного образования; </a:t>
            </a:r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содействия и сотрудничества детей и взрослых, признания ребенка полноценным участником (субъектом) образовательных отношений; </a:t>
            </a:r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поддержки инициативы детей в различных видах деятельности; </a:t>
            </a:r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партнерства с семьей; </a:t>
            </a:r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приобщения детей к социокультурным нормам, традициям семьи, общества и государства; </a:t>
            </a:r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формирования познавательных интересов и познавательных действий ребенка в различных видах деятельности; </a:t>
            </a:r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возрастной адекватности (соответствия условий, требований, методов возрасту и особенностям развития); </a:t>
            </a:r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учёта этнокультурной ситуации развития детей.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743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46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5" y="260648"/>
            <a:ext cx="885698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rgbClr val="19B7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Стандарт </a:t>
            </a:r>
            <a:r>
              <a:rPr lang="ru-RU" sz="28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преследует следующие цели</a:t>
            </a:r>
            <a:r>
              <a:rPr lang="ru-RU" sz="2800" b="1" dirty="0" smtClean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endParaRPr lang="ru-RU" sz="2000" b="1" dirty="0" smtClean="0">
              <a:solidFill>
                <a:srgbClr val="19B7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повышение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социального статуса дошкольного образования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обеспечение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государством равенства возможностей для каждого ребёнка в получении качественного дошкольного образования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обеспечение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 </a:t>
            </a:r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сохранение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единства образовательного пространства Российской Федерации относительно уровня дошкольного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359395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956" cy="6847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Стандарт </a:t>
            </a: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решает задачи</a:t>
            </a:r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ctr"/>
            <a:endParaRPr lang="ru-RU" sz="20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охраны и укрепления физического и психического </a:t>
            </a:r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здоровья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детей, в том числе их эмоционального благополучия; </a:t>
            </a:r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обеспечения </a:t>
            </a:r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равных возможностей полноценного развития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 </a:t>
            </a:r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обеспечения </a:t>
            </a:r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преемственности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основных образовательных программ дошкольного и начального общего образования; </a:t>
            </a:r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создания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благоприятных условий развития детей в соответствии с его </a:t>
            </a:r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возрастными и индивидуальными особенностями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склонностями развития способностей и творческого потенциала каждого ребёнка как субъекта отношений с самим собой, другими детьми, взрослыми и миром; </a:t>
            </a:r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объединения </a:t>
            </a:r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обучения и воспитания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целостный образовательный процесс на основе духовно- нравственных и социокультурных ценностей и принятых в обществе правил и норм поведения в интересах человека, семьи, общества;</a:t>
            </a:r>
            <a:r>
              <a:rPr lang="ru-RU" sz="1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81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84" y="14955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" y="260648"/>
            <a:ext cx="913351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формирования 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общей культуры личности воспитанников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развития их социальных, нравственных, эстетических, интеллектуальных, физических 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качеств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инициативности, самостоятельности и ответственности ребёнка, формирования предпосылок учебной деятельности;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обеспечения 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вариативности и разнообразия содержания образовательных программ и организационных форм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уровня дошкольного образования, возможности формирования образовательных программ различной направленности с учётом образовательных потребностей и способностей воспитанников;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формирования 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социокультурной среды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соответствующей возрастным, индивидуальным, психологическим и физиологическим особенностям детей;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обеспечения 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психолого-педагогической поддержки семьи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повышения компетентности родителей в вопросах развития и образования, охраны и укрепления здоровья детей;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определения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направлений для систематического 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межведомственного взаимодействия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а также взаимодействия педагогических и общественных объединений (в том числе сетевого).</a:t>
            </a:r>
          </a:p>
        </p:txBody>
      </p:sp>
    </p:spTree>
    <p:extLst>
      <p:ext uri="{BB962C8B-B14F-4D97-AF65-F5344CB8AC3E}">
        <p14:creationId xmlns:p14="http://schemas.microsoft.com/office/powerpoint/2010/main" val="3954244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1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332656"/>
            <a:ext cx="878497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Стандарт является основой для</a:t>
            </a:r>
            <a:r>
              <a:rPr lang="ru-RU" dirty="0"/>
              <a:t>: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разработки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реализации Программы;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разработки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примерных образовательных программ дошкольного образования (далее – Примерные программы);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разработки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нормативов финансового обеспечения реализации Программы;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формирования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учредителем государственного (муниципального) задания в отношении Организаций;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объективной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оценки соответствия образовательной деятельности Организации требованиям Стандарта к условиям реализации и структуре Программы;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подготовки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профессиональной переподготовки, повышения квалификации и аттестации педагогических работников, административно-управленческого персонала государственных и муниципальных Организаций, помощи родителям в воспитании детей, охране и укреплении их физического и психического здоровья, развитии индивидуальных способностей и необходимой коррекции нарушений их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3447309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46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620688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Программа </a:t>
            </a:r>
            <a:endParaRPr lang="ru-RU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 smtClean="0"/>
              <a:t> </a:t>
            </a:r>
            <a:r>
              <a:rPr lang="ru-RU" b="1" dirty="0"/>
              <a:t>Программа формируется как программа психолого-педагогической поддержки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образования: </a:t>
            </a:r>
            <a:endParaRPr lang="ru-RU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/>
              <a:t>объём</a:t>
            </a:r>
            <a:r>
              <a:rPr lang="ru-RU" b="1" dirty="0"/>
              <a:t>, </a:t>
            </a:r>
            <a:endParaRPr lang="ru-RU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/>
              <a:t>содержание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/>
              <a:t>планируемые </a:t>
            </a:r>
            <a:r>
              <a:rPr lang="ru-RU" b="1" dirty="0"/>
              <a:t>результаты в виде целевых ориентиров дошкольного образования.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dirty="0" smtClean="0"/>
              <a:t>Программа </a:t>
            </a:r>
            <a:r>
              <a:rPr lang="ru-RU" dirty="0"/>
              <a:t>направлена на создание условий развития дошкольников, открывающих возможности позитивной социализации ребёнка, его всестороннего личностного развития, развития инициативы и творческих способностей на основе сотрудничества со взрослыми и сверстниками и соответствующим дошкольному возрасту видам деятельности.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849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653" y="10375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620688"/>
            <a:ext cx="871296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Программа направлена на создание развивающей образовательной среды, которая представляет собой систему условий социализации и развития детей, включая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пространственно-временные (гибкость в организации режима дня,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трансформируемость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предметно-пространственной среды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социальные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(формы сотрудничества и общения, отношения всех участников образовательного процесса, включая педагогов, детей, родителей, администрацию и др.),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деятельностные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условия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доступность и разнообразие видов деятельности, соответствующих возрастным и индивидуальным особенностям дошкольников, задачам развития и социализации).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905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1" y="188640"/>
            <a:ext cx="864095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Программа</a:t>
            </a:r>
            <a:r>
              <a:rPr lang="ru-RU" dirty="0"/>
              <a:t> </a:t>
            </a:r>
            <a:endParaRPr lang="ru-RU" dirty="0" smtClean="0"/>
          </a:p>
          <a:p>
            <a:pPr algn="ctr"/>
            <a:endParaRPr lang="ru-RU" dirty="0" smtClean="0"/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утверждается Организацией самостоятельно в соответствии: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настоящим Стандартом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учётом Примерных программ.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разработке Программы Организация определяет: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продолжительность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пребывания детей в Организации,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режим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Организации в соответствии с объёмом решаемых задач педагогической работы.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разрабатывать и реализовывать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различные Программы для дошкольных образовательных групп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(далее – группа) с разной продолжительностью пребывания детей в течение суток, в том числе групп кратковременного пребывания детей, групп полного и продлённого дня, групп круглосуточного пребывания, и для групп детей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двух месяцев до восьми лет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том числе разновозрастных групп.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реализуется в течение всего времени пребывания воспитанников в Организации. (За исключением групп, ежедневная продолжительность пребывания воспитанников в которых превышает 14 часов. )</a:t>
            </a:r>
          </a:p>
        </p:txBody>
      </p:sp>
    </p:spTree>
    <p:extLst>
      <p:ext uri="{BB962C8B-B14F-4D97-AF65-F5344CB8AC3E}">
        <p14:creationId xmlns:p14="http://schemas.microsoft.com/office/powerpoint/2010/main" val="31946781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128" y="0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476672"/>
            <a:ext cx="83889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Стандарт устанавливает требования, обязательные при реализации Программы, в том числе: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800" dirty="0" smtClean="0"/>
              <a:t>• </a:t>
            </a:r>
            <a:r>
              <a:rPr lang="ru-RU" sz="2800" dirty="0"/>
              <a:t>к структуре Программы; </a:t>
            </a:r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r>
              <a:rPr lang="ru-RU" sz="2800" dirty="0" smtClean="0"/>
              <a:t>• </a:t>
            </a:r>
            <a:r>
              <a:rPr lang="ru-RU" sz="2800" dirty="0"/>
              <a:t>к условиям реализации Программы; </a:t>
            </a:r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r>
              <a:rPr lang="ru-RU" sz="2800" dirty="0" smtClean="0"/>
              <a:t>• </a:t>
            </a:r>
            <a:r>
              <a:rPr lang="ru-RU" sz="2800" dirty="0"/>
              <a:t>к результатам освоения Программы, представленным в виде целевых ориентиров дошкольного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0309810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15" y="10599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" y="116632"/>
            <a:ext cx="914399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ТРЕБОВАНИЯ </a:t>
            </a:r>
            <a:r>
              <a:rPr lang="ru-RU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 СТРУКТУРЕ ОСНОВНОЙ ОБРАЗОВАТЕЛЬНОЙ ПРОГРАММЫ </a:t>
            </a:r>
            <a:endParaRPr lang="ru-RU" sz="20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ДОШКОЛЬНОГО </a:t>
            </a:r>
            <a:r>
              <a:rPr lang="ru-RU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ОБРАЗОВАНИЯ </a:t>
            </a:r>
            <a:endParaRPr lang="ru-RU" sz="20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ru-RU" sz="20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Содержание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Программы должно обеспечивать развитие личности, мотивации и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способностей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детей в различных видах деятельности и охватывать следующие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области: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социально-коммуникативное развитие;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познавательное развитие;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речевое развитие;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художественно-эстетическое развитие;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физическое развитие. </a:t>
            </a:r>
          </a:p>
        </p:txBody>
      </p:sp>
    </p:spTree>
    <p:extLst>
      <p:ext uri="{BB962C8B-B14F-4D97-AF65-F5344CB8AC3E}">
        <p14:creationId xmlns:p14="http://schemas.microsoft.com/office/powerpoint/2010/main" val="2692149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tvoyrebenok.ru/images/presentation/nice/m/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45"/>
          <a:stretch/>
        </p:blipFill>
        <p:spPr bwMode="auto">
          <a:xfrm>
            <a:off x="7888" y="-1"/>
            <a:ext cx="913611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5776" y="0"/>
            <a:ext cx="65882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российского дошкольного образования в стратегических документах </a:t>
            </a:r>
            <a:endParaRPr lang="ru-RU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Национальная стратегия действий в интересах детей на 2012 – 2017 гг.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Национальна доктрина образования в РФ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инициатива «Наша новая школа»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Государственная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Российской Федерации «Развитие образования» на 2013-2020 годы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 Л А Н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мероприятий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("дорожная карта")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«Изменения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отраслях социальной сферы, направленные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эффективности образования и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науки»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актуальным, особенно в дошкольном образовании, остается неравный доступ к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качественному образованию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являющийся одним из факторов, усугубляющих складывающееся социальное неравенство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развития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кадрового потенциала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образования. На решение этой проблемы направлены задачи создания современной системы непрерывного образования, подготовки и переподготовки профессиональных кадров.</a:t>
            </a:r>
          </a:p>
        </p:txBody>
      </p:sp>
    </p:spTree>
    <p:extLst>
      <p:ext uri="{BB962C8B-B14F-4D97-AF65-F5344CB8AC3E}">
        <p14:creationId xmlns:p14="http://schemas.microsoft.com/office/powerpoint/2010/main" val="3516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14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8314"/>
            <a:ext cx="91085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Социально-коммуникативное </a:t>
            </a:r>
            <a:r>
              <a:rPr lang="ru-RU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развитие </a:t>
            </a:r>
            <a:endParaRPr lang="ru-RU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ru-RU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присвоение норм и ценностей, принятых в обществе, включая моральные и нравственные ценности • развитие общения и взаимодействия ребёнка с взрослыми и сверстниками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становление самостоятельности, целенаправленности и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саморегуляции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собственных действий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социального и эмоционального интеллекта, эмоциональной отзывчивости, сопереживания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готовности к совместной деятельности со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сверстниками</a:t>
            </a: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уважительного отношения и чувства принадлежности к своей семье, малой родине и Отечеству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представлений о социокультурных ценностях нашего народа, об отечественных традициях и праздниках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основ безопасности в быту, социуме, природе.</a:t>
            </a:r>
          </a:p>
        </p:txBody>
      </p:sp>
    </p:spTree>
    <p:extLst>
      <p:ext uri="{BB962C8B-B14F-4D97-AF65-F5344CB8AC3E}">
        <p14:creationId xmlns:p14="http://schemas.microsoft.com/office/powerpoint/2010/main" val="7491984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87" y="0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1611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Познавательное развитие </a:t>
            </a:r>
            <a:endParaRPr lang="ru-RU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развитие любознательности и познавательной мотивации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познавательных действий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становление сознания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развитие воображения и творческой активности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первичных представлений: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себе, других людях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объектах окружающего мира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планете Земля как общем доме людей, об особенностях её природы, многообразии стран и народов мира.</a:t>
            </a:r>
          </a:p>
        </p:txBody>
      </p:sp>
    </p:spTree>
    <p:extLst>
      <p:ext uri="{BB962C8B-B14F-4D97-AF65-F5344CB8AC3E}">
        <p14:creationId xmlns:p14="http://schemas.microsoft.com/office/powerpoint/2010/main" val="11333991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" y="32046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476672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Речевое </a:t>
            </a: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развитие </a:t>
            </a:r>
            <a:endParaRPr lang="ru-RU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владение речью как средством общения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обогащение активного словаря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развитие связной, грамматически правильной диалогической и монологической речи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развитие звуковой и интонационной культуры речи, фонематического слуха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звуковой аналитико- синтетической активности как предпосылки обучения грамоте</a:t>
            </a:r>
          </a:p>
        </p:txBody>
      </p:sp>
    </p:spTree>
    <p:extLst>
      <p:ext uri="{BB962C8B-B14F-4D97-AF65-F5344CB8AC3E}">
        <p14:creationId xmlns:p14="http://schemas.microsoft.com/office/powerpoint/2010/main" val="3322839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46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9" y="260648"/>
            <a:ext cx="784887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Художественно-эстетическое развитие </a:t>
            </a:r>
            <a:endParaRPr lang="ru-RU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ru-RU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развитие предпосылок ценностно-смыслового восприятия и понимания произведений искусства (словесного, музыкального, изобразительного), мира природы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становление эстетического отношения к окружающему миру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элементарных представлений о видах искусства; восприятие музыки, художественной литературы, фольклора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стимулирование сопереживания персонажам художественных произведений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реализацию самостоятельной творческой деятельности детей (изобразительной, конструктивно-модельной, музыкальной, и др.).</a:t>
            </a:r>
          </a:p>
        </p:txBody>
      </p:sp>
    </p:spTree>
    <p:extLst>
      <p:ext uri="{BB962C8B-B14F-4D97-AF65-F5344CB8AC3E}">
        <p14:creationId xmlns:p14="http://schemas.microsoft.com/office/powerpoint/2010/main" val="38139097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40" y="32623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260648"/>
            <a:ext cx="8784976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Физическое развитие </a:t>
            </a:r>
            <a:endParaRPr lang="ru-RU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1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приобретение опыта в следующих видах поведения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детей: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двигательном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в том числе связанном с выполнением упражнений,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                 направленных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также с правильным, не наносящем ущерба организму, выполнением основных движений (ходьба, бег, мягкие прыжки, повороты в обе стороны),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саморегуляции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 двигательной сфере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овладение элементарными нормами и правилами здорового образа жизни (в питании, двигательном режиме, закаливании, при формировании полезных привычек и др.).</a:t>
            </a:r>
          </a:p>
        </p:txBody>
      </p:sp>
    </p:spTree>
    <p:extLst>
      <p:ext uri="{BB962C8B-B14F-4D97-AF65-F5344CB8AC3E}">
        <p14:creationId xmlns:p14="http://schemas.microsoft.com/office/powerpoint/2010/main" val="30578355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" y="961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961"/>
            <a:ext cx="878497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Виды деятельности в младенческом возрасте </a:t>
            </a:r>
            <a:endParaRPr lang="ru-RU" sz="20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‒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непосредственное эмоциональное общение с взрослым,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‒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манипулирование с предметами и познавательно- исследовательские действия,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‒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восприятие музыки, детских песен и стихов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‒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двигательная активность и тактильно- двигательные игры;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/>
          </a:p>
          <a:p>
            <a:pPr algn="ctr"/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раннем возрасте </a:t>
            </a:r>
            <a:endParaRPr lang="ru-RU" sz="20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‒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предметная деятельность и игры с составными и динамическими игрушками;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‒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экспериментирование с материалами и веществами (песок, вода, тесто и пр.),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‒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общение с взрослым и совместные игры со сверстниками под руководством взрослого,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‒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самообслуживание и действия с бытовыми предметами-орудиями (ложка, савок, лопатка и пр.),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‒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восприятие смысла музыки, сказок, стихов, рассматривание картинок,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‒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двигательная активность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ru-RU" dirty="0"/>
          </a:p>
          <a:p>
            <a:r>
              <a:rPr lang="ru-RU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для детей дошкольного возраста </a:t>
            </a:r>
            <a:endParaRPr lang="ru-RU" sz="20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‒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игровая, включая сюжетно-ролевую игру как ведущую деятельность детей дошкольного возраста, а также игру с правилами и другие виды игры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‒ коммуникативная (общение и взаимодействие со взрослыми и сверстниками),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‒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познавательно-исследовательская (исследования объектов окружающего мира и экспериментирования с ними), ‒ восприятие художественной литературы и фольклора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‒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самообслуживание и элементарный бытовой труд (в помещении и на улице),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‒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конструирование из разного материала, включая конструкторы, модули, бумагу, природный и иной материал,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‒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изобразительная (рисования, лепки, аппликации),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‒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музыкальная (восприятие и понимание смысла музыкальных произведений, пение, музыкально- ритмические движения, игры на детских музыкальных инструментах)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‒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двигательная (овладение основными движениями) формы активности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6017156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8" y="32046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32046"/>
            <a:ext cx="912723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Программа предполагает обязательную часть и часть, формируемую участниками образовательных отношений. Обе части являются взаимодополняющими и необходимыми с точки зрения реализации требований Стандарта. Обе части Программы рекомендуется выдерживать в общей логике.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Обязательная часть Программы предполагает комплексность подхода, обеспечивая развитие воспитанников во всех пяти взаимодополняющих образовательных областях (в соответствии с п. 3 настоящих Требований к структуре Программы).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разделе «Часть, формируемая участниками образовательных отношений» должны быть представлены выбранные и/или разработанные самостоятельно участниками образовательных отношений парциальные программы, методики, формы организации образовательной работы.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Объём обязательной части Программы рекомендуется составлять в следующем соотношении: не менее 60% от её общего объёма; в части, формируемой участниками образовательных отношений, – не более 40%.</a:t>
            </a:r>
          </a:p>
        </p:txBody>
      </p:sp>
    </p:spTree>
    <p:extLst>
      <p:ext uri="{BB962C8B-B14F-4D97-AF65-F5344CB8AC3E}">
        <p14:creationId xmlns:p14="http://schemas.microsoft.com/office/powerpoint/2010/main" val="6329073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96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1268760"/>
            <a:ext cx="69127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Программа включает три основных раздела: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целевой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содержательный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организационный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в каждом из которых отражается обязательная часть и часть, формируемая участниками образовательных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1646906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3006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16632"/>
            <a:ext cx="9134127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Содержательный </a:t>
            </a:r>
            <a:r>
              <a:rPr lang="ru-RU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Программы должен включать: </a:t>
            </a:r>
            <a:endParaRPr lang="ru-RU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dirty="0" smtClean="0"/>
              <a:t>• </a:t>
            </a:r>
            <a:r>
              <a:rPr lang="ru-RU" sz="1600" dirty="0"/>
              <a:t>содержание образовательной работы по пяти образовательным областям с учётом используемых примерных основных образовательных программ дошкольного образования и методических пособий, обеспечивающих реализацию данного содержания; 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• </a:t>
            </a:r>
            <a:r>
              <a:rPr lang="ru-RU" sz="1600" dirty="0"/>
              <a:t>описание форм, способов, средств реализации программы с учётом возрастных и индивидуальных особенностей воспитанников, специфики их образовательных потребностей и интересов; 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• </a:t>
            </a:r>
            <a:r>
              <a:rPr lang="ru-RU" sz="1600" dirty="0"/>
              <a:t>содержание работы по коррекции нарушений развития детей в случае, если эта работа предусмотрена Программой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Содержательном разделе Программы должны быть представлены: </a:t>
            </a:r>
            <a:endParaRPr lang="ru-RU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/>
              <a:t>характеристика </a:t>
            </a:r>
            <a:r>
              <a:rPr lang="ru-RU" sz="1600" dirty="0"/>
              <a:t>жизнедеятельности детей в группах, включая распорядок и/или режим дня, а также особенности традиционных событий, праздников, мероприятий; </a:t>
            </a:r>
            <a:endParaRPr lang="ru-RU" sz="1600" dirty="0" smtClean="0"/>
          </a:p>
          <a:p>
            <a:endParaRPr lang="ru-RU" sz="16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/>
              <a:t>особенности </a:t>
            </a:r>
            <a:r>
              <a:rPr lang="ru-RU" sz="1600" dirty="0"/>
              <a:t>работы в пяти основных образовательных областях в разных видах деятельности и культурных </a:t>
            </a:r>
            <a:r>
              <a:rPr lang="ru-RU" sz="1600" dirty="0" smtClean="0"/>
              <a:t>практиках;</a:t>
            </a:r>
          </a:p>
          <a:p>
            <a:endParaRPr lang="ru-RU" sz="16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/>
              <a:t>особенности </a:t>
            </a:r>
            <a:r>
              <a:rPr lang="ru-RU" sz="1600" dirty="0"/>
              <a:t>организации развивающей предметно-пространственной среды; </a:t>
            </a:r>
            <a:endParaRPr lang="ru-RU" sz="16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/>
              <a:t>способы </a:t>
            </a:r>
            <a:r>
              <a:rPr lang="ru-RU" sz="1600" dirty="0"/>
              <a:t>и направления поддержки детской инициативы; </a:t>
            </a:r>
            <a:endParaRPr lang="ru-RU" sz="1600" dirty="0" smtClean="0"/>
          </a:p>
          <a:p>
            <a:endParaRPr lang="ru-RU" sz="16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/>
              <a:t>особенности </a:t>
            </a:r>
            <a:r>
              <a:rPr lang="ru-RU" sz="1600" dirty="0"/>
              <a:t>взаимодействия педагогического коллектива с семьями воспитанников; </a:t>
            </a:r>
            <a:endParaRPr lang="ru-RU" sz="1600" dirty="0" smtClean="0"/>
          </a:p>
          <a:p>
            <a:endParaRPr lang="ru-RU" sz="16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/>
              <a:t>иные </a:t>
            </a:r>
            <a:r>
              <a:rPr lang="ru-RU" sz="1600" dirty="0"/>
              <a:t>характеристики, наиболее существенные с точки зрения авторов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24386359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layer.myshared.ru/415552/data/images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85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7664" y="44624"/>
            <a:ext cx="756084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Содержательный </a:t>
            </a: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раздел Программы должен включать: </a:t>
            </a:r>
            <a:endParaRPr lang="ru-RU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ru-RU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содержание образовательной работы по пяти образовательным областям с учётом используемых примерных основных образовательных программ дошкольного образования и методических пособий, обеспечивающих реализацию данного содержания; </a:t>
            </a:r>
          </a:p>
          <a:p>
            <a:pPr algn="just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описание форм, способов, средств реализации программы с учётом возрастных и индивидуальных особенностей воспитанников, специфики их образовательных потребностей и интересов; </a:t>
            </a:r>
          </a:p>
          <a:p>
            <a:pPr algn="just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содержание работы по коррекции нарушений развития детей в случае, если эта работа предусмотрена Программой.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90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Фоны для презентаций Глобу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08504" cy="684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548680"/>
            <a:ext cx="806489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Цель образовательной политики в сфере дошкольного образования </a:t>
            </a:r>
            <a:endParaRPr lang="ru-RU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права каждого ребенка на качественное и доступное образование, обеспечивающее равные стартовые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для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полноценного физического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психического развития детей как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 успешного обучения в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школе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81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layer.myshared.ru/415552/data/images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85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7663" y="476672"/>
            <a:ext cx="727280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Содержательном разделе Программы должны быть представлены: </a:t>
            </a:r>
            <a:endParaRPr lang="ru-RU" sz="20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жизнедеятельности детей в группах, включая распорядок и/или режим дня, а также особенности традиционных событий, праздников, мероприятий; 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работы в пяти основных образовательных областях в разных видах деятельности и культурных практиках;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организации развивающей предметно-пространственной среды;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и направления поддержки детской инициативы; 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взаимодействия педагогического коллектива с семьями воспитанников; 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иные характеристики, наиболее существенные с точки зрения авторов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2969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layer.myshared.ru/415552/data/images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85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3648" y="116632"/>
            <a:ext cx="763284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Часть Программы, формируемая участниками образовательных отношений </a:t>
            </a:r>
            <a:endParaRPr lang="ru-RU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составляется из образовательных программ различной направленности, выбранных участниками образовательных отношений из числа парциальных и иных программ и/или созданных ими самостоятельно. Данная часть Программы должна учитывать образовательные потребности, интересы и мотивы воспитанников, членов их семей и педагогов и, в частности, может быть ориентирована на: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специфику национальных, социокультурных, экономических, климатических условий, в которых осуществляется образовательный процесс;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тех парциальных программ и форм организации работы с детьми, которые в наибольшей степени соответствуют потребностям и интересам воспитанников Организации, а также возможностям её педагогического коллектива;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поддержку интересов педагогических работников Организации, реализация которых соответствует целям и задачам Программы;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сложившиеся традиции Организации (группы).</a:t>
            </a:r>
          </a:p>
        </p:txBody>
      </p:sp>
    </p:spTree>
    <p:extLst>
      <p:ext uri="{BB962C8B-B14F-4D97-AF65-F5344CB8AC3E}">
        <p14:creationId xmlns:p14="http://schemas.microsoft.com/office/powerpoint/2010/main" val="20620677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layer.myshared.ru/415552/data/images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85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1736" y="260648"/>
            <a:ext cx="727280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Организационный раздел </a:t>
            </a:r>
            <a:endParaRPr lang="ru-RU" sz="20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ru-RU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включает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описание организации образовательного процесса и организационно-педагогических условий в Организации, отражает содержание, примерное ежедневное время, необходимое на реализацию Программы с учетом возрастных и индивидуальных особенностей детей, их специальных образовательных потребностей, включая время для: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непосредственно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образовательной деятельности (не связанной с одновременным проведением режимных моментов);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образовательной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деятельности, осуществляемой в режимных моментах (во время утреннего прихода детей в образовательную организацию, прогулки, подготовки к приемам пищи и дневному сну и т.п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.);</a:t>
            </a: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взаимодействия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семьями детей по реализации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6981177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layer.myshared.ru/415552/data/images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85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9672" y="260648"/>
            <a:ext cx="741682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ТРЕБОВАНИЯ К УСЛОВИЯМ РЕАЛИЗАЦИИ ОСНОВНОЙ ОБРАЗОВАТЕЛЬНОЙ ПРОГРАММЫ ДОШКОЛЬНОГО ОБРАЗОВАНИЯ </a:t>
            </a:r>
            <a:endParaRPr lang="ru-RU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/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Требования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 условиям реализации Программы включают требования к: • психолого-педагогическим,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кадровым, • материально-техническим,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•финансовым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условиям реализации Программы,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развивающей предметно-пространственной среде. </a:t>
            </a:r>
          </a:p>
        </p:txBody>
      </p:sp>
    </p:spTree>
    <p:extLst>
      <p:ext uri="{BB962C8B-B14F-4D97-AF65-F5344CB8AC3E}">
        <p14:creationId xmlns:p14="http://schemas.microsoft.com/office/powerpoint/2010/main" val="33750351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layer.myshared.ru/415552/data/images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85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5656" y="404664"/>
            <a:ext cx="741682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 педагогического работника, реализующего Программу, должны быть сформированы основные компетенции, необходимые для создания социальной ситуации развития воспитанников, соответствующей специфике дошкольного возраста. Данные компетенции предполагают: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обеспечение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эмоционального благополучия;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поддержку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индивидуальности и инициативы детей;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установление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правил поведения и взаимодействия в разных ситуациях;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построение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развивающего образования, ориентированного на зону ближайшего развития каждого воспитанника;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взаимодействие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родителями по вопросам образования ребёнка.</a:t>
            </a:r>
          </a:p>
        </p:txBody>
      </p:sp>
    </p:spTree>
    <p:extLst>
      <p:ext uri="{BB962C8B-B14F-4D97-AF65-F5344CB8AC3E}">
        <p14:creationId xmlns:p14="http://schemas.microsoft.com/office/powerpoint/2010/main" val="22775648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chool61.ru/gia/2014-2015/norm-prav-obesp/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6" y="0"/>
            <a:ext cx="909389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75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ы для презентаций Лис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32655"/>
            <a:ext cx="9136902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Базовые идеи Российского дошкольного образования </a:t>
            </a: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преемственности и непрерывности дошкольного и начального общего образования; </a:t>
            </a: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</a:t>
            </a:r>
            <a:r>
              <a:rPr lang="ru-RU" sz="1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допредметном</a:t>
            </a: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содержании </a:t>
            </a: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образования детей </a:t>
            </a: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дошкольного возраста</a:t>
            </a: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</a:p>
          <a:p>
            <a:pPr>
              <a:lnSpc>
                <a:spcPct val="150000"/>
              </a:lnSpc>
            </a:pPr>
            <a:endParaRPr lang="ru-RU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целостности процесса образования (единства воспитания, обучения и развития) детей дошкольного возраста как </a:t>
            </a: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совокупности педагогических </a:t>
            </a: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условий, направленных на развитие личности ребенка, раскрытие его индивидуального мира, способностей и склонностей, накопление опыта общения и взаимодействия с миром, культурой и людьми в поликультурном обществе; </a:t>
            </a:r>
            <a:endParaRPr lang="ru-RU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ru-RU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вариативности современного дошкольного образования, </a:t>
            </a: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его диверсификации</a:t>
            </a: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гибкой системе дополнительных образовательных услуг; </a:t>
            </a:r>
            <a:endParaRPr lang="ru-RU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ru-RU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семье как важнейшем институте воспитания, факторе развития и образования ребенка старшего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306941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Фоны для презентаций Карандаш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3"/>
          <a:stretch/>
        </p:blipFill>
        <p:spPr bwMode="auto">
          <a:xfrm>
            <a:off x="24534" y="14676"/>
            <a:ext cx="9119466" cy="684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534" y="14676"/>
            <a:ext cx="836389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Достижения </a:t>
            </a:r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дошкольного образования </a:t>
            </a:r>
            <a:endParaRPr lang="ru-RU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 smtClean="0"/>
              <a:t>• </a:t>
            </a:r>
            <a:r>
              <a:rPr lang="ru-RU" dirty="0"/>
              <a:t>ориентация дошкольного образования на развитие личности ребенка в поликультурном пространстве, сохранение его физического, психического и социального здоровья; </a:t>
            </a:r>
            <a:endParaRPr lang="ru-RU" dirty="0" smtClean="0"/>
          </a:p>
          <a:p>
            <a:pPr algn="just"/>
            <a:r>
              <a:rPr lang="ru-RU" dirty="0" smtClean="0"/>
              <a:t>• </a:t>
            </a:r>
            <a:r>
              <a:rPr lang="ru-RU" dirty="0"/>
              <a:t>научно-методическая оснащенность дошкольного образования (комплексные </a:t>
            </a:r>
            <a:endParaRPr lang="ru-RU" dirty="0" smtClean="0"/>
          </a:p>
          <a:p>
            <a:pPr algn="just"/>
            <a:r>
              <a:rPr lang="ru-RU" dirty="0" smtClean="0"/>
              <a:t>и </a:t>
            </a:r>
            <a:r>
              <a:rPr lang="ru-RU" dirty="0"/>
              <a:t>парциальные программы, их методическая обеспеченность); </a:t>
            </a:r>
            <a:endParaRPr lang="ru-RU" dirty="0" smtClean="0"/>
          </a:p>
          <a:p>
            <a:pPr algn="just"/>
            <a:r>
              <a:rPr lang="ru-RU" dirty="0" smtClean="0"/>
              <a:t>• </a:t>
            </a:r>
            <a:r>
              <a:rPr lang="ru-RU" dirty="0"/>
              <a:t>вариативность, гибкость дошкольного образования, ориентированного </a:t>
            </a:r>
            <a:endParaRPr lang="ru-RU" dirty="0" smtClean="0"/>
          </a:p>
          <a:p>
            <a:pPr algn="just"/>
            <a:r>
              <a:rPr lang="ru-RU" dirty="0" smtClean="0"/>
              <a:t>на </a:t>
            </a:r>
            <a:r>
              <a:rPr lang="ru-RU" dirty="0"/>
              <a:t>удовлетворение запросов родителей детей; </a:t>
            </a:r>
            <a:endParaRPr lang="ru-RU" dirty="0" smtClean="0"/>
          </a:p>
          <a:p>
            <a:pPr algn="just"/>
            <a:r>
              <a:rPr lang="ru-RU" dirty="0" smtClean="0"/>
              <a:t>• </a:t>
            </a:r>
            <a:r>
              <a:rPr lang="ru-RU" dirty="0"/>
              <a:t>мобильность дошкольных образовательных учреждений и </a:t>
            </a:r>
            <a:endParaRPr lang="ru-RU" dirty="0" smtClean="0"/>
          </a:p>
          <a:p>
            <a:pPr algn="just"/>
            <a:r>
              <a:rPr lang="ru-RU" dirty="0" smtClean="0"/>
              <a:t>успешность </a:t>
            </a:r>
            <a:r>
              <a:rPr lang="ru-RU" dirty="0"/>
              <a:t>в переходе к новому экономическому статусу, </a:t>
            </a:r>
            <a:endParaRPr lang="ru-RU" dirty="0" smtClean="0"/>
          </a:p>
          <a:p>
            <a:pPr algn="just"/>
            <a:r>
              <a:rPr lang="ru-RU" dirty="0" smtClean="0"/>
              <a:t>относительной </a:t>
            </a:r>
            <a:r>
              <a:rPr lang="ru-RU" dirty="0"/>
              <a:t>финансовой независимости; </a:t>
            </a:r>
            <a:endParaRPr lang="ru-RU" dirty="0" smtClean="0"/>
          </a:p>
          <a:p>
            <a:pPr algn="just"/>
            <a:r>
              <a:rPr lang="ru-RU" dirty="0" smtClean="0"/>
              <a:t>• </a:t>
            </a:r>
            <a:r>
              <a:rPr lang="ru-RU" dirty="0" err="1"/>
              <a:t>многовариантность</a:t>
            </a:r>
            <a:r>
              <a:rPr lang="ru-RU" dirty="0"/>
              <a:t> подготовки педагогов нового поколения </a:t>
            </a:r>
            <a:r>
              <a:rPr lang="ru-RU" dirty="0" smtClean="0"/>
              <a:t>д</a:t>
            </a:r>
          </a:p>
          <a:p>
            <a:pPr algn="just"/>
            <a:r>
              <a:rPr lang="ru-RU" dirty="0" smtClean="0"/>
              <a:t>ля </a:t>
            </a:r>
            <a:r>
              <a:rPr lang="ru-RU" dirty="0"/>
              <a:t>системы дошкольного образования; </a:t>
            </a:r>
            <a:endParaRPr lang="ru-RU" dirty="0" smtClean="0"/>
          </a:p>
          <a:p>
            <a:pPr algn="just"/>
            <a:r>
              <a:rPr lang="ru-RU" dirty="0" smtClean="0"/>
              <a:t>• </a:t>
            </a:r>
            <a:r>
              <a:rPr lang="ru-RU" dirty="0"/>
              <a:t>включенность дошкольных образовательных учреждений в </a:t>
            </a:r>
            <a:endParaRPr lang="ru-RU" dirty="0" smtClean="0"/>
          </a:p>
          <a:p>
            <a:pPr algn="just"/>
            <a:r>
              <a:rPr lang="ru-RU" dirty="0" smtClean="0"/>
              <a:t>инновационную </a:t>
            </a:r>
            <a:r>
              <a:rPr lang="ru-RU" dirty="0"/>
              <a:t>и опытно-экспериментальную деятельность в </a:t>
            </a:r>
            <a:endParaRPr lang="ru-RU" dirty="0" smtClean="0"/>
          </a:p>
          <a:p>
            <a:pPr algn="just"/>
            <a:r>
              <a:rPr lang="ru-RU" dirty="0" smtClean="0"/>
              <a:t>образовании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• </a:t>
            </a:r>
            <a:r>
              <a:rPr lang="ru-RU" dirty="0"/>
              <a:t>открытость дошкольного образования, многообразие </a:t>
            </a:r>
            <a:r>
              <a:rPr lang="ru-RU" dirty="0" smtClean="0"/>
              <a:t>связей </a:t>
            </a:r>
          </a:p>
          <a:p>
            <a:pPr algn="just"/>
            <a:r>
              <a:rPr lang="ru-RU" dirty="0" smtClean="0"/>
              <a:t>дошкольных </a:t>
            </a:r>
            <a:r>
              <a:rPr lang="ru-RU" dirty="0"/>
              <a:t>образовательных учреждений </a:t>
            </a:r>
            <a:r>
              <a:rPr lang="ru-RU" dirty="0" smtClean="0"/>
              <a:t>с </a:t>
            </a:r>
            <a:r>
              <a:rPr lang="ru-RU" dirty="0"/>
              <a:t>культурными, </a:t>
            </a:r>
            <a:endParaRPr lang="ru-RU" dirty="0" smtClean="0"/>
          </a:p>
          <a:p>
            <a:pPr algn="just"/>
            <a:r>
              <a:rPr lang="ru-RU" dirty="0" smtClean="0"/>
              <a:t>образовательными</a:t>
            </a:r>
            <a:r>
              <a:rPr lang="ru-RU" dirty="0"/>
              <a:t>, просветительскими </a:t>
            </a:r>
            <a:r>
              <a:rPr lang="ru-RU" dirty="0" smtClean="0"/>
              <a:t>учреждениями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smtClean="0"/>
              <a:t>образовательными </a:t>
            </a:r>
            <a:r>
              <a:rPr lang="ru-RU" dirty="0"/>
              <a:t>учреждениями за рубежом.</a:t>
            </a:r>
          </a:p>
        </p:txBody>
      </p:sp>
    </p:spTree>
    <p:extLst>
      <p:ext uri="{BB962C8B-B14F-4D97-AF65-F5344CB8AC3E}">
        <p14:creationId xmlns:p14="http://schemas.microsoft.com/office/powerpoint/2010/main" val="422181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435/216912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60648"/>
            <a:ext cx="871296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Проблемы современной системы дошкольного образования </a:t>
            </a:r>
            <a:endParaRPr lang="ru-RU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снижение уровня здоровья детей и эмоциональной комфортности к старшему дошкольному возрасту вследствие возникающих учебных перегрузок;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увеличение в дошкольных учреждениях количества детей- мигрантов, требующих особых условий адаптации к новой культурной среде;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качество дошкольного образования, снижающееся в силу естественного для социально-экономической ситуации расширения спектра дополнительных образовательных услуг;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недостаточная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оформленность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дошкольного образования как ступени непрерывного образования, его необязательность для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образовывющихся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недостаточная преемственность дошкольного и начального 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8068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9672" y="1052736"/>
            <a:ext cx="741682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Приоритетные </a:t>
            </a:r>
            <a:endParaRPr lang="ru-RU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задачи </a:t>
            </a: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развития системы дошкольного образования </a:t>
            </a:r>
            <a:endParaRPr lang="ru-RU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обеспечение доступности дошкольного образования; </a:t>
            </a:r>
            <a:endParaRPr lang="ru-RU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обеспечение качества дошкольного образования, равных стартовых возможностей при поступлении в школу.</a:t>
            </a:r>
          </a:p>
        </p:txBody>
      </p:sp>
    </p:spTree>
    <p:extLst>
      <p:ext uri="{BB962C8B-B14F-4D97-AF65-F5344CB8AC3E}">
        <p14:creationId xmlns:p14="http://schemas.microsoft.com/office/powerpoint/2010/main" val="157582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pedsovet.su/_ld/391/47064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476672"/>
            <a:ext cx="720079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Изменения </a:t>
            </a:r>
          </a:p>
          <a:p>
            <a:pPr algn="ctr"/>
            <a:r>
              <a:rPr lang="ru-RU" sz="2800" b="1" dirty="0" smtClean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</a:p>
          <a:p>
            <a:pPr algn="ctr"/>
            <a:r>
              <a:rPr lang="ru-RU" sz="2800" b="1" dirty="0" smtClean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дошкольном </a:t>
            </a:r>
            <a:r>
              <a:rPr lang="ru-RU" sz="2800" b="1" dirty="0">
                <a:solidFill>
                  <a:srgbClr val="19B7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образовании («Дорожная карта») </a:t>
            </a:r>
            <a:endParaRPr lang="ru-RU" sz="2800" b="1" dirty="0" smtClean="0">
              <a:solidFill>
                <a:srgbClr val="19B7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ru-RU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Ликвидация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очередности на зачисление детей в дошкольные образовательные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организации</a:t>
            </a: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Обеспечение высокого качества услуг дошкольного образования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Введение эффективного контракта в дошкольном образовании</a:t>
            </a:r>
          </a:p>
        </p:txBody>
      </p:sp>
    </p:spTree>
    <p:extLst>
      <p:ext uri="{BB962C8B-B14F-4D97-AF65-F5344CB8AC3E}">
        <p14:creationId xmlns:p14="http://schemas.microsoft.com/office/powerpoint/2010/main" val="14845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2966</TotalTime>
  <Words>4169</Words>
  <Application>Microsoft Office PowerPoint</Application>
  <PresentationFormat>Экран (4:3)</PresentationFormat>
  <Paragraphs>453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Лев</dc:creator>
  <cp:lastModifiedBy>Лев</cp:lastModifiedBy>
  <cp:revision>35</cp:revision>
  <dcterms:created xsi:type="dcterms:W3CDTF">2015-09-09T11:24:42Z</dcterms:created>
  <dcterms:modified xsi:type="dcterms:W3CDTF">2015-09-19T08:42:08Z</dcterms:modified>
</cp:coreProperties>
</file>